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57" r:id="rId4"/>
    <p:sldId id="258" r:id="rId5"/>
    <p:sldId id="286" r:id="rId6"/>
    <p:sldId id="259" r:id="rId7"/>
    <p:sldId id="287"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7" r:id="rId25"/>
    <p:sldId id="278" r:id="rId26"/>
    <p:sldId id="279" r:id="rId27"/>
    <p:sldId id="280" r:id="rId28"/>
    <p:sldId id="281" r:id="rId29"/>
    <p:sldId id="282" r:id="rId30"/>
    <p:sldId id="283" r:id="rId31"/>
    <p:sldId id="284" r:id="rId32"/>
    <p:sldId id="28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88" d="100"/>
          <a:sy n="88" d="100"/>
        </p:scale>
        <p:origin x="-1819" y="2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885353-C9B8-4476-B153-27CC7232BE5E}"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85353-C9B8-4476-B153-27CC7232BE5E}"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885353-C9B8-4476-B153-27CC7232BE5E}"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885353-C9B8-4476-B153-27CC7232BE5E}" type="datetimeFigureOut">
              <a:rPr lang="en-US" smtClean="0"/>
              <a:pPr/>
              <a:t>1/14/2021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885353-C9B8-4476-B153-27CC7232BE5E}" type="datetimeFigureOut">
              <a:rPr lang="en-US" smtClean="0"/>
              <a:pPr/>
              <a:t>1/14/2021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885353-C9B8-4476-B153-27CC7232BE5E}" type="datetimeFigureOut">
              <a:rPr lang="en-US" smtClean="0"/>
              <a:pPr/>
              <a:t>1/14/2021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885353-C9B8-4476-B153-27CC7232BE5E}" type="datetimeFigureOut">
              <a:rPr lang="en-US" smtClean="0"/>
              <a:pPr/>
              <a:t>1/14/2021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885353-C9B8-4476-B153-27CC7232BE5E}" type="datetimeFigureOut">
              <a:rPr lang="en-US" smtClean="0"/>
              <a:pPr/>
              <a:t>1/14/2021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885353-C9B8-4476-B153-27CC7232BE5E}" type="datetimeFigureOut">
              <a:rPr lang="en-US" smtClean="0"/>
              <a:pPr/>
              <a:t>1/14/2021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85353-C9B8-4476-B153-27CC7232BE5E}"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85353-C9B8-4476-B153-27CC7232BE5E}"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2B6A-6465-463B-BB02-320C19C3930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885353-C9B8-4476-B153-27CC7232BE5E}" type="datetimeFigureOut">
              <a:rPr lang="en-US" smtClean="0"/>
              <a:pPr/>
              <a:t>1/14/2021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802B6A-6465-463B-BB02-320C19C3930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3200399"/>
          </a:xfrm>
        </p:spPr>
        <p:txBody>
          <a:bodyPr/>
          <a:lstStyle/>
          <a:p>
            <a:r>
              <a:rPr lang="en-US" b="1" dirty="0" smtClean="0"/>
              <a:t>How specific Reliefs are Given under Specific Relief Act, 1877?</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57200"/>
            <a:ext cx="6324600" cy="1390650"/>
          </a:xfrm>
        </p:spPr>
        <p:txBody>
          <a:bodyPr/>
          <a:lstStyle/>
          <a:p>
            <a:r>
              <a:rPr lang="en-US" b="1" dirty="0" smtClean="0"/>
              <a:t>Specific Relief Act, 1877</a:t>
            </a:r>
            <a:endParaRPr lang="en-US" b="1" dirty="0"/>
          </a:p>
        </p:txBody>
      </p:sp>
      <p:sp>
        <p:nvSpPr>
          <p:cNvPr id="3" name="Subtitle 2"/>
          <p:cNvSpPr>
            <a:spLocks noGrp="1"/>
          </p:cNvSpPr>
          <p:nvPr>
            <p:ph type="subTitle" idx="1"/>
          </p:nvPr>
        </p:nvSpPr>
        <p:spPr>
          <a:xfrm>
            <a:off x="381000" y="1524000"/>
            <a:ext cx="8382000" cy="5029200"/>
          </a:xfrm>
        </p:spPr>
        <p:txBody>
          <a:bodyPr/>
          <a:lstStyle/>
          <a:p>
            <a:r>
              <a:rPr lang="en-US" b="1" dirty="0" smtClean="0">
                <a:solidFill>
                  <a:schemeClr val="tx1"/>
                </a:solidFill>
              </a:rPr>
              <a:t>Historical Overview</a:t>
            </a:r>
            <a:endParaRPr lang="en-US" dirty="0">
              <a:solidFill>
                <a:schemeClr val="tx1"/>
              </a:solidFill>
            </a:endParaRPr>
          </a:p>
          <a:p>
            <a:pPr marL="514350" indent="-514350" algn="just">
              <a:buFont typeface="+mj-lt"/>
              <a:buAutoNum type="arabicPeriod"/>
            </a:pPr>
            <a:r>
              <a:rPr lang="en-US" b="1" dirty="0" smtClean="0">
                <a:solidFill>
                  <a:schemeClr val="tx1"/>
                </a:solidFill>
              </a:rPr>
              <a:t>Era of Anglo-Saxons (Before 1066)</a:t>
            </a:r>
          </a:p>
          <a:p>
            <a:pPr algn="just">
              <a:buFont typeface="Arial" pitchFamily="34" charset="0"/>
              <a:buChar char="•"/>
            </a:pPr>
            <a:r>
              <a:rPr lang="en-US" dirty="0" smtClean="0">
                <a:solidFill>
                  <a:schemeClr val="tx1"/>
                </a:solidFill>
              </a:rPr>
              <a:t>No formal Legislature, executive and Judicial Structure.</a:t>
            </a:r>
          </a:p>
          <a:p>
            <a:pPr algn="just">
              <a:buFont typeface="Arial" pitchFamily="34" charset="0"/>
              <a:buChar char="•"/>
            </a:pPr>
            <a:r>
              <a:rPr lang="en-US" dirty="0" smtClean="0">
                <a:solidFill>
                  <a:schemeClr val="tx1"/>
                </a:solidFill>
              </a:rPr>
              <a:t>Country was divided into small units named Hundreds. </a:t>
            </a:r>
          </a:p>
          <a:p>
            <a:pPr algn="just">
              <a:buFont typeface="Arial" pitchFamily="34" charset="0"/>
              <a:buChar char="•"/>
            </a:pPr>
            <a:r>
              <a:rPr lang="en-US" dirty="0" smtClean="0">
                <a:solidFill>
                  <a:schemeClr val="tx1"/>
                </a:solidFill>
              </a:rPr>
              <a:t>Reeves use to be the Head of each unit. </a:t>
            </a:r>
          </a:p>
          <a:p>
            <a:pPr algn="just">
              <a:buFont typeface="Arial" pitchFamily="34" charset="0"/>
              <a:buChar char="•"/>
            </a:pPr>
            <a:r>
              <a:rPr lang="en-US" dirty="0" err="1" smtClean="0">
                <a:solidFill>
                  <a:schemeClr val="tx1"/>
                </a:solidFill>
              </a:rPr>
              <a:t>Witans</a:t>
            </a:r>
            <a:r>
              <a:rPr lang="en-US" dirty="0" smtClean="0">
                <a:solidFill>
                  <a:schemeClr val="tx1"/>
                </a:solidFill>
              </a:rPr>
              <a:t> (The Assembly of Nobles) use to play an important role in National decision making.</a:t>
            </a:r>
          </a:p>
          <a:p>
            <a:pPr algn="just">
              <a:buFont typeface="Arial" pitchFamily="34" charset="0"/>
              <a:buChar char="•"/>
            </a:pPr>
            <a:endParaRPr lang="en-US" dirty="0" smtClean="0">
              <a:solidFill>
                <a:schemeClr val="tx1"/>
              </a:solidFill>
            </a:endParaRPr>
          </a:p>
          <a:p>
            <a:pPr algn="just"/>
            <a:endParaRPr lang="en-US" dirty="0" smtClean="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6477000"/>
          </a:xfrm>
        </p:spPr>
        <p:txBody>
          <a:bodyPr>
            <a:normAutofit lnSpcReduction="10000"/>
          </a:bodyPr>
          <a:lstStyle/>
          <a:p>
            <a:pPr algn="ctr">
              <a:buNone/>
            </a:pPr>
            <a:r>
              <a:rPr lang="en-US" b="1" dirty="0" smtClean="0"/>
              <a:t>Era of Normans (1066 onwards)</a:t>
            </a:r>
          </a:p>
          <a:p>
            <a:pPr algn="just"/>
            <a:r>
              <a:rPr lang="en-US" dirty="0" smtClean="0"/>
              <a:t>Invasion of William Duke and defeating the King Harold. </a:t>
            </a:r>
          </a:p>
          <a:p>
            <a:pPr algn="just"/>
            <a:r>
              <a:rPr lang="en-US" dirty="0" smtClean="0"/>
              <a:t>Era of Development of Common Law formally.</a:t>
            </a:r>
          </a:p>
          <a:p>
            <a:pPr algn="ctr">
              <a:buNone/>
            </a:pPr>
            <a:r>
              <a:rPr lang="en-US" b="1" dirty="0" smtClean="0"/>
              <a:t>Types of Reliefs in Common Law</a:t>
            </a:r>
          </a:p>
          <a:p>
            <a:pPr algn="just"/>
            <a:r>
              <a:rPr lang="en-US" dirty="0" smtClean="0"/>
              <a:t>Punitive Relief</a:t>
            </a:r>
          </a:p>
          <a:p>
            <a:pPr algn="just"/>
            <a:r>
              <a:rPr lang="en-US" dirty="0" smtClean="0"/>
              <a:t>Compensatory Relief</a:t>
            </a:r>
          </a:p>
          <a:p>
            <a:pPr algn="just"/>
            <a:r>
              <a:rPr lang="en-US" dirty="0" smtClean="0"/>
              <a:t>Exemplary Relief</a:t>
            </a:r>
          </a:p>
          <a:p>
            <a:pPr algn="ctr">
              <a:buNone/>
            </a:pPr>
            <a:r>
              <a:rPr lang="en-US" b="1" dirty="0" smtClean="0"/>
              <a:t>Emerging of New issues not Covered by Common Law</a:t>
            </a:r>
          </a:p>
          <a:p>
            <a:pPr algn="just"/>
            <a:r>
              <a:rPr lang="en-US" dirty="0" err="1" smtClean="0"/>
              <a:t>Everet</a:t>
            </a:r>
            <a:r>
              <a:rPr lang="en-US" dirty="0" smtClean="0"/>
              <a:t> Vs William Case</a:t>
            </a:r>
          </a:p>
          <a:p>
            <a:pPr algn="just"/>
            <a:r>
              <a:rPr lang="en-US" dirty="0" smtClean="0"/>
              <a:t>Emerging of Interim Injunction</a:t>
            </a:r>
          </a:p>
          <a:p>
            <a:pPr algn="just"/>
            <a:endParaRPr lang="en-US" dirty="0" smtClean="0"/>
          </a:p>
          <a:p>
            <a:pPr algn="just"/>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8229600" cy="4876800"/>
          </a:xfrm>
        </p:spPr>
        <p:txBody>
          <a:bodyPr>
            <a:normAutofit/>
          </a:bodyPr>
          <a:lstStyle/>
          <a:p>
            <a:r>
              <a:rPr lang="en-US" dirty="0" smtClean="0"/>
              <a:t>Dispensation of Justice by the Crown, Lord Chancellor and Sub Chancellors.</a:t>
            </a:r>
          </a:p>
          <a:p>
            <a:r>
              <a:rPr lang="en-US" dirty="0" smtClean="0"/>
              <a:t>Formal formulation of Chancery Courts. </a:t>
            </a:r>
          </a:p>
          <a:p>
            <a:r>
              <a:rPr lang="en-US" dirty="0" smtClean="0"/>
              <a:t>Evolution of Maxims of Equity.</a:t>
            </a:r>
          </a:p>
          <a:p>
            <a:r>
              <a:rPr lang="en-US" dirty="0" smtClean="0"/>
              <a:t>Judicature Acts of 1873 and 1875. </a:t>
            </a:r>
          </a:p>
          <a:p>
            <a:pPr marL="514350" indent="-514350" algn="just">
              <a:buFont typeface="+mj-lt"/>
              <a:buAutoNum type="arabicPeriod"/>
            </a:pP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458200" cy="5821363"/>
          </a:xfrm>
        </p:spPr>
        <p:txBody>
          <a:bodyPr>
            <a:normAutofit/>
          </a:bodyPr>
          <a:lstStyle/>
          <a:p>
            <a:pPr algn="ctr">
              <a:buNone/>
            </a:pPr>
            <a:r>
              <a:rPr lang="en-US" b="1" dirty="0" smtClean="0"/>
              <a:t>Specific Reliefs How Given under Specific Relief Act, 1877 (Section 5)</a:t>
            </a:r>
          </a:p>
          <a:p>
            <a:pPr algn="just"/>
            <a:r>
              <a:rPr lang="en-US" dirty="0" smtClean="0"/>
              <a:t>By taking possession and delivering to the Claimant (Section 8-11).</a:t>
            </a:r>
          </a:p>
          <a:p>
            <a:pPr algn="just"/>
            <a:r>
              <a:rPr lang="en-US" dirty="0" smtClean="0"/>
              <a:t>By ordering to do  an obligation(Section 55).</a:t>
            </a:r>
          </a:p>
          <a:p>
            <a:pPr algn="just"/>
            <a:r>
              <a:rPr lang="en-US" dirty="0" smtClean="0"/>
              <a:t>By ordering to abstain from doing an act when non-performance of such act is obligatory(Section 52-53).</a:t>
            </a:r>
          </a:p>
          <a:p>
            <a:pPr algn="just"/>
            <a:r>
              <a:rPr lang="en-US" dirty="0" smtClean="0"/>
              <a:t>By Declaration (Section 42-43).</a:t>
            </a:r>
          </a:p>
          <a:p>
            <a:pPr algn="just"/>
            <a:r>
              <a:rPr lang="en-US" dirty="0" smtClean="0"/>
              <a:t>By Appointment  of Receiver (Section  44).</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648200"/>
          </a:xfrm>
        </p:spPr>
        <p:txBody>
          <a:bodyPr>
            <a:normAutofit/>
          </a:bodyPr>
          <a:lstStyle/>
          <a:p>
            <a:pPr marL="514350" indent="-514350">
              <a:buAutoNum type="arabicPeriod"/>
            </a:pPr>
            <a:r>
              <a:rPr lang="en-US" b="1" dirty="0" smtClean="0"/>
              <a:t>Recovery of Possession of Property</a:t>
            </a:r>
          </a:p>
          <a:p>
            <a:pPr marL="514350" indent="-514350" algn="ctr">
              <a:buNone/>
            </a:pPr>
            <a:r>
              <a:rPr lang="en-US" b="1" dirty="0" smtClean="0"/>
              <a:t>Types of Recovery</a:t>
            </a:r>
          </a:p>
          <a:p>
            <a:pPr marL="571500" indent="-571500">
              <a:buAutoNum type="romanLcPeriod"/>
            </a:pPr>
            <a:r>
              <a:rPr lang="en-US" dirty="0" smtClean="0"/>
              <a:t>Recovery of Possession of immovable property (Section 8 and 9).</a:t>
            </a:r>
          </a:p>
          <a:p>
            <a:pPr marL="571500" indent="-571500">
              <a:buFont typeface="Arial" pitchFamily="34" charset="0"/>
              <a:buAutoNum type="romanLcPeriod"/>
            </a:pPr>
            <a:r>
              <a:rPr lang="en-US" dirty="0" smtClean="0"/>
              <a:t>Recovery of Possession of movable property (Section 10 and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533400"/>
            <a:ext cx="8229600" cy="5592763"/>
          </a:xfrm>
        </p:spPr>
        <p:txBody>
          <a:bodyPr/>
          <a:lstStyle/>
          <a:p>
            <a:pPr marL="571500" indent="-571500" algn="ctr">
              <a:buNone/>
            </a:pPr>
            <a:r>
              <a:rPr lang="en-US" b="1" dirty="0" smtClean="0"/>
              <a:t>Recovery of Possession of immovable property under section 8</a:t>
            </a:r>
          </a:p>
          <a:p>
            <a:pPr marL="571500" indent="-571500" algn="just"/>
            <a:r>
              <a:rPr lang="en-US" dirty="0" smtClean="0"/>
              <a:t>The Court has the discretion to grant possession, when a person has legal title to that specific immovable property.</a:t>
            </a:r>
          </a:p>
          <a:p>
            <a:pPr marL="571500" indent="-571500" algn="just"/>
            <a:r>
              <a:rPr lang="en-US" dirty="0" smtClean="0"/>
              <a:t>Procedure of Code of Civil Procedure is followed. </a:t>
            </a:r>
          </a:p>
          <a:p>
            <a:pPr marL="571500" indent="-571500" algn="just"/>
            <a:r>
              <a:rPr lang="en-US" b="1" dirty="0" smtClean="0"/>
              <a:t>Limitation:</a:t>
            </a:r>
            <a:r>
              <a:rPr lang="en-US" dirty="0" smtClean="0"/>
              <a:t> 12 Years under Section 142 of Limitation Act.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6477000"/>
          </a:xfrm>
        </p:spPr>
        <p:txBody>
          <a:bodyPr/>
          <a:lstStyle/>
          <a:p>
            <a:pPr algn="ctr">
              <a:buNone/>
            </a:pPr>
            <a:r>
              <a:rPr lang="en-US" b="1" dirty="0" smtClean="0"/>
              <a:t>Suit Against Dispossession under Section 9</a:t>
            </a:r>
          </a:p>
          <a:p>
            <a:pPr algn="just"/>
            <a:r>
              <a:rPr lang="en-US" dirty="0" smtClean="0"/>
              <a:t>The Court has the discretion to grant possession, when a person is dispossessed otherwise in due course of law. </a:t>
            </a:r>
          </a:p>
          <a:p>
            <a:pPr algn="just"/>
            <a:r>
              <a:rPr lang="en-US" dirty="0" smtClean="0"/>
              <a:t>Title to that specific immovable property is not essential. </a:t>
            </a:r>
          </a:p>
          <a:p>
            <a:pPr algn="just"/>
            <a:r>
              <a:rPr lang="en-US" dirty="0" smtClean="0"/>
              <a:t>Such suit cannot bar suit for recovery of possession. </a:t>
            </a:r>
          </a:p>
          <a:p>
            <a:pPr algn="just"/>
            <a:r>
              <a:rPr lang="en-US" dirty="0" smtClean="0"/>
              <a:t>No such suit can be instituted against Federal or Provincial Government.</a:t>
            </a:r>
          </a:p>
          <a:p>
            <a:pPr algn="just"/>
            <a:r>
              <a:rPr lang="en-US" dirty="0" smtClean="0"/>
              <a:t>No right to Appeal or Revision against any order or decree under section 9.</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8229600" cy="5486400"/>
          </a:xfrm>
        </p:spPr>
        <p:txBody>
          <a:bodyPr>
            <a:normAutofit fontScale="85000" lnSpcReduction="10000"/>
          </a:bodyPr>
          <a:lstStyle/>
          <a:p>
            <a:pPr algn="ctr">
              <a:buNone/>
            </a:pPr>
            <a:r>
              <a:rPr lang="en-US" b="1" dirty="0" smtClean="0"/>
              <a:t>Recovery of Specific Movable Property under Section 10</a:t>
            </a:r>
          </a:p>
          <a:p>
            <a:pPr algn="just"/>
            <a:r>
              <a:rPr lang="en-US" dirty="0" smtClean="0"/>
              <a:t>The Court has the discretion to grant possession, when a person is entitled to that specific property.</a:t>
            </a:r>
          </a:p>
          <a:p>
            <a:pPr algn="just"/>
            <a:r>
              <a:rPr lang="en-US" dirty="0" smtClean="0"/>
              <a:t> Procedure of Code of Civil Procedure is followed. </a:t>
            </a:r>
          </a:p>
          <a:p>
            <a:pPr algn="ctr">
              <a:buNone/>
            </a:pPr>
            <a:r>
              <a:rPr lang="en-US" b="1" dirty="0" smtClean="0"/>
              <a:t>Conditions under which a person may be compelled to deliver specific movable property to other</a:t>
            </a:r>
          </a:p>
          <a:p>
            <a:pPr algn="just"/>
            <a:r>
              <a:rPr lang="en-US" dirty="0" smtClean="0"/>
              <a:t>When the possessor is the agent of the claimant.</a:t>
            </a:r>
          </a:p>
          <a:p>
            <a:pPr algn="just"/>
            <a:r>
              <a:rPr lang="en-US" dirty="0" smtClean="0"/>
              <a:t>When compensation in money is not an adequate relief.</a:t>
            </a:r>
          </a:p>
          <a:p>
            <a:pPr algn="just"/>
            <a:r>
              <a:rPr lang="en-US" dirty="0" smtClean="0"/>
              <a:t>When damage cannot be estimated in terms of money</a:t>
            </a:r>
          </a:p>
          <a:p>
            <a:pPr algn="just"/>
            <a:r>
              <a:rPr lang="en-US" dirty="0" smtClean="0"/>
              <a:t>When possession has been wrongfully transferred.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229600" cy="6324600"/>
          </a:xfrm>
        </p:spPr>
        <p:txBody>
          <a:bodyPr/>
          <a:lstStyle/>
          <a:p>
            <a:pPr algn="ctr">
              <a:buNone/>
            </a:pPr>
            <a:r>
              <a:rPr lang="en-US" dirty="0" smtClean="0"/>
              <a:t>	</a:t>
            </a:r>
            <a:r>
              <a:rPr lang="en-US" b="1" dirty="0" smtClean="0"/>
              <a:t>Injunction (Section 52-57)</a:t>
            </a:r>
          </a:p>
          <a:p>
            <a:pPr algn="ctr">
              <a:buNone/>
            </a:pPr>
            <a:r>
              <a:rPr lang="en-US" b="1" dirty="0" smtClean="0"/>
              <a:t>Definition</a:t>
            </a:r>
          </a:p>
          <a:p>
            <a:pPr algn="just">
              <a:buNone/>
            </a:pPr>
            <a:r>
              <a:rPr lang="en-US" dirty="0" smtClean="0"/>
              <a:t>   Injunction is a discretionary order by the Court to do or not to do an act. </a:t>
            </a:r>
          </a:p>
          <a:p>
            <a:pPr algn="ctr">
              <a:buNone/>
            </a:pPr>
            <a:r>
              <a:rPr lang="en-US" b="1" dirty="0" smtClean="0"/>
              <a:t>Types of Injunction</a:t>
            </a:r>
          </a:p>
          <a:p>
            <a:pPr marL="571500" indent="-571500" algn="just">
              <a:buAutoNum type="romanLcPeriod"/>
            </a:pPr>
            <a:r>
              <a:rPr lang="en-US" dirty="0" smtClean="0"/>
              <a:t>Preventive Injunction </a:t>
            </a:r>
          </a:p>
          <a:p>
            <a:pPr marL="571500" indent="-571500" algn="just">
              <a:buAutoNum type="romanLcPeriod"/>
            </a:pPr>
            <a:r>
              <a:rPr lang="en-US" dirty="0" smtClean="0"/>
              <a:t>Mandatory Injunction</a:t>
            </a:r>
          </a:p>
          <a:p>
            <a:pPr marL="571500" indent="-571500" algn="ctr">
              <a:buNone/>
            </a:pPr>
            <a:r>
              <a:rPr lang="en-US" b="1" dirty="0" smtClean="0"/>
              <a:t>Preventive Injunction (Section 52)</a:t>
            </a:r>
          </a:p>
          <a:p>
            <a:pPr marL="571500" indent="-571500" algn="just"/>
            <a:r>
              <a:rPr lang="en-US" dirty="0" smtClean="0"/>
              <a:t>Court has discretion to grant preventive injunction under specific circumstances.</a:t>
            </a:r>
          </a:p>
          <a:p>
            <a:pPr marL="571500" indent="-571500" algn="just"/>
            <a:r>
              <a:rPr lang="en-US" dirty="0" smtClean="0"/>
              <a:t>Discretion : PLD 1991 SC 14 </a:t>
            </a:r>
          </a:p>
          <a:p>
            <a:pPr marL="571500" indent="-571500" algn="just">
              <a:buNone/>
            </a:pP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92500" lnSpcReduction="20000"/>
          </a:bodyPr>
          <a:lstStyle/>
          <a:p>
            <a:pPr algn="ctr">
              <a:buNone/>
            </a:pPr>
            <a:r>
              <a:rPr lang="en-US" b="1" dirty="0" smtClean="0"/>
              <a:t>Modes of Preventive Injunction (Section 53)</a:t>
            </a:r>
          </a:p>
          <a:p>
            <a:pPr algn="just">
              <a:buNone/>
            </a:pPr>
            <a:r>
              <a:rPr lang="en-US" dirty="0" smtClean="0"/>
              <a:t>There are two modes of preventive injunction</a:t>
            </a:r>
          </a:p>
          <a:p>
            <a:pPr marL="571500" indent="-571500" algn="just">
              <a:buAutoNum type="romanLcPeriod"/>
            </a:pPr>
            <a:r>
              <a:rPr lang="en-US" dirty="0" smtClean="0"/>
              <a:t>Temporary Injunction</a:t>
            </a:r>
          </a:p>
          <a:p>
            <a:pPr marL="571500" indent="-571500" algn="just">
              <a:buAutoNum type="romanLcPeriod"/>
            </a:pPr>
            <a:r>
              <a:rPr lang="en-US" dirty="0" smtClean="0"/>
              <a:t>Perpetual Injunction</a:t>
            </a:r>
          </a:p>
          <a:p>
            <a:pPr marL="571500" indent="-571500" algn="ctr">
              <a:buNone/>
            </a:pPr>
            <a:r>
              <a:rPr lang="en-US" b="1" dirty="0" smtClean="0"/>
              <a:t>Temporary Injunction </a:t>
            </a:r>
          </a:p>
          <a:p>
            <a:pPr marL="571500" indent="-571500" algn="just"/>
            <a:r>
              <a:rPr lang="en-US" dirty="0" smtClean="0"/>
              <a:t>Court may order to abstain from doing an act till specific time or further order.</a:t>
            </a:r>
          </a:p>
          <a:p>
            <a:pPr marL="571500" indent="-571500" algn="just"/>
            <a:r>
              <a:rPr lang="en-US" dirty="0" smtClean="0"/>
              <a:t>Procedure of Code of Civil Procedure is followed (Order 39). </a:t>
            </a:r>
          </a:p>
          <a:p>
            <a:pPr marL="571500" indent="-571500" algn="ctr">
              <a:buNone/>
            </a:pPr>
            <a:r>
              <a:rPr lang="en-US" b="1" dirty="0" smtClean="0"/>
              <a:t>Ingredients of Temporary Injunction</a:t>
            </a:r>
          </a:p>
          <a:p>
            <a:pPr marL="571500" indent="-571500" algn="just"/>
            <a:r>
              <a:rPr lang="en-US" dirty="0" smtClean="0"/>
              <a:t>Prima Facie Case.</a:t>
            </a:r>
          </a:p>
          <a:p>
            <a:pPr marL="571500" indent="-571500" algn="just"/>
            <a:r>
              <a:rPr lang="en-US" dirty="0" smtClean="0"/>
              <a:t>Balance of Convenience.</a:t>
            </a:r>
          </a:p>
          <a:p>
            <a:pPr marL="571500" indent="-571500" algn="just"/>
            <a:r>
              <a:rPr lang="en-US" dirty="0" smtClean="0"/>
              <a:t>Irreparable loss. </a:t>
            </a:r>
          </a:p>
          <a:p>
            <a:pPr marL="571500" indent="-571500" algn="just"/>
            <a:endParaRPr lang="en-US" dirty="0" smtClean="0"/>
          </a:p>
          <a:p>
            <a:pPr marL="571500" indent="-571500" algn="just"/>
            <a:endParaRPr lang="en-US" dirty="0" smtClean="0"/>
          </a:p>
          <a:p>
            <a:pPr marL="571500" indent="-571500" algn="just"/>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6400800"/>
          </a:xfrm>
        </p:spPr>
        <p:txBody>
          <a:bodyPr>
            <a:normAutofit fontScale="92500" lnSpcReduction="20000"/>
          </a:bodyPr>
          <a:lstStyle/>
          <a:p>
            <a:pPr algn="ctr">
              <a:buNone/>
            </a:pPr>
            <a:r>
              <a:rPr lang="en-US" b="1" dirty="0" smtClean="0"/>
              <a:t>Perpetual Injunction</a:t>
            </a:r>
          </a:p>
          <a:p>
            <a:pPr algn="just"/>
            <a:r>
              <a:rPr lang="en-US" dirty="0" smtClean="0"/>
              <a:t>The Court has Discretion to grant perpetual Injunction only through a decree on the merits of the suit. </a:t>
            </a:r>
          </a:p>
          <a:p>
            <a:pPr algn="ctr">
              <a:buNone/>
            </a:pPr>
            <a:r>
              <a:rPr lang="en-US" b="1" dirty="0" smtClean="0"/>
              <a:t>Grounds of Perpetual Injunction (Section 54)</a:t>
            </a:r>
          </a:p>
          <a:p>
            <a:pPr algn="just"/>
            <a:r>
              <a:rPr lang="en-US" dirty="0" smtClean="0"/>
              <a:t>When the defendant is a trustee of the property for the plaintiff.</a:t>
            </a:r>
          </a:p>
          <a:p>
            <a:pPr algn="just"/>
            <a:r>
              <a:rPr lang="en-US" dirty="0" smtClean="0"/>
              <a:t>When actual damage cannot be ascertained.</a:t>
            </a:r>
          </a:p>
          <a:p>
            <a:pPr algn="just"/>
            <a:r>
              <a:rPr lang="en-US" dirty="0" smtClean="0"/>
              <a:t>When pecuniary compensation is not an adequate relief.</a:t>
            </a:r>
          </a:p>
          <a:p>
            <a:pPr algn="just"/>
            <a:r>
              <a:rPr lang="en-US" dirty="0" smtClean="0"/>
              <a:t>When it is probable that pecuniary compensation cannot be gotten. </a:t>
            </a:r>
          </a:p>
          <a:p>
            <a:pPr algn="just"/>
            <a:r>
              <a:rPr lang="en-US" dirty="0" smtClean="0"/>
              <a:t>When it seems necessary to prevent  multiplicity of suits.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rmAutofit fontScale="92500" lnSpcReduction="10000"/>
          </a:bodyPr>
          <a:lstStyle/>
          <a:p>
            <a:pPr algn="ctr">
              <a:buNone/>
            </a:pPr>
            <a:r>
              <a:rPr lang="en-US" b="1" dirty="0" smtClean="0"/>
              <a:t>Mandatory Injunction (Section 55)</a:t>
            </a:r>
          </a:p>
          <a:p>
            <a:pPr algn="just">
              <a:buNone/>
            </a:pPr>
            <a:r>
              <a:rPr lang="en-US" dirty="0" smtClean="0"/>
              <a:t>   The Court has discretion to compel the performance of an act when such performance is necessary to prevent the breach of an obligation. </a:t>
            </a:r>
          </a:p>
          <a:p>
            <a:pPr algn="ctr">
              <a:buNone/>
            </a:pPr>
            <a:r>
              <a:rPr lang="en-US" b="1" dirty="0" smtClean="0"/>
              <a:t>Conditions under which Injunctions may be refused (Section 56)</a:t>
            </a:r>
          </a:p>
          <a:p>
            <a:pPr algn="just"/>
            <a:r>
              <a:rPr lang="en-US" dirty="0" smtClean="0"/>
              <a:t>To stay a judicial proceedings unless such restrain is necessary to prevent multiplicity of suits.</a:t>
            </a:r>
          </a:p>
          <a:p>
            <a:pPr algn="just"/>
            <a:r>
              <a:rPr lang="en-US" dirty="0" smtClean="0"/>
              <a:t>To stay proceedings in the Court not subordinate to that from which injunction is sought. </a:t>
            </a:r>
          </a:p>
          <a:p>
            <a:pPr algn="just"/>
            <a:r>
              <a:rPr lang="en-US" dirty="0" smtClean="0"/>
              <a:t>To interfere with public duties of the Federal or Provincial Governments. </a:t>
            </a:r>
          </a:p>
          <a:p>
            <a:pPr algn="just"/>
            <a:r>
              <a:rPr lang="en-US" dirty="0" smtClean="0"/>
              <a:t>To stay proceedings in Criminal Matters.</a:t>
            </a:r>
          </a:p>
          <a:p>
            <a:pPr algn="just">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26163"/>
          </a:xfrm>
        </p:spPr>
        <p:txBody>
          <a:bodyPr>
            <a:normAutofit/>
          </a:bodyPr>
          <a:lstStyle/>
          <a:p>
            <a:r>
              <a:rPr lang="en-US" dirty="0" smtClean="0"/>
              <a:t>To prevent the breach of contract which cannot be specifically enforced. </a:t>
            </a:r>
            <a:endParaRPr lang="en-US" b="1" dirty="0" smtClean="0"/>
          </a:p>
          <a:p>
            <a:r>
              <a:rPr lang="en-US" dirty="0" smtClean="0"/>
              <a:t>To prevent an act on the ground of nuisance, when it is not clear that it is nuisance. </a:t>
            </a:r>
          </a:p>
          <a:p>
            <a:r>
              <a:rPr lang="en-US" dirty="0" smtClean="0"/>
              <a:t>To prevent a continuing breach, when the </a:t>
            </a:r>
            <a:r>
              <a:rPr lang="en-US" dirty="0" smtClean="0"/>
              <a:t>applicant </a:t>
            </a:r>
            <a:r>
              <a:rPr lang="en-US" dirty="0" smtClean="0"/>
              <a:t>has acquiesced. </a:t>
            </a:r>
          </a:p>
          <a:p>
            <a:r>
              <a:rPr lang="en-US" dirty="0" smtClean="0"/>
              <a:t>When equally efficacious relief can be obtained. </a:t>
            </a:r>
          </a:p>
          <a:p>
            <a:r>
              <a:rPr lang="en-US" dirty="0" smtClean="0"/>
              <a:t>When the conduct of </a:t>
            </a:r>
            <a:r>
              <a:rPr lang="en-US" smtClean="0"/>
              <a:t>the </a:t>
            </a:r>
            <a:r>
              <a:rPr lang="en-US" smtClean="0"/>
              <a:t>applicant </a:t>
            </a:r>
            <a:r>
              <a:rPr lang="en-US" dirty="0" smtClean="0"/>
              <a:t>itself disentitle him.</a:t>
            </a:r>
          </a:p>
          <a:p>
            <a:r>
              <a:rPr lang="en-US" dirty="0" smtClean="0"/>
              <a:t>When the </a:t>
            </a:r>
            <a:r>
              <a:rPr lang="en-US" dirty="0" smtClean="0"/>
              <a:t>applicant </a:t>
            </a:r>
            <a:r>
              <a:rPr lang="en-US" dirty="0" smtClean="0"/>
              <a:t>has no personal interest.</a:t>
            </a:r>
          </a:p>
          <a:p>
            <a:pPr>
              <a:buNone/>
            </a:pPr>
            <a:endParaRPr lang="en-US" dirty="0" smtClean="0"/>
          </a:p>
          <a:p>
            <a:endParaRPr lang="en-US" dirty="0" smtClean="0"/>
          </a:p>
          <a:p>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6400800"/>
          </a:xfrm>
        </p:spPr>
        <p:txBody>
          <a:bodyPr/>
          <a:lstStyle/>
          <a:p>
            <a:pPr algn="ctr">
              <a:buNone/>
            </a:pPr>
            <a:r>
              <a:rPr lang="en-US" b="1" dirty="0" smtClean="0"/>
              <a:t>Declaration (Section 42)</a:t>
            </a:r>
          </a:p>
          <a:p>
            <a:pPr algn="just">
              <a:buNone/>
            </a:pPr>
            <a:r>
              <a:rPr lang="en-US" dirty="0" smtClean="0"/>
              <a:t>   The Court has discretion of declaring </a:t>
            </a:r>
            <a:r>
              <a:rPr lang="en-US" b="1" dirty="0" smtClean="0"/>
              <a:t>any title or legal character</a:t>
            </a:r>
            <a:r>
              <a:rPr lang="en-US" dirty="0" smtClean="0"/>
              <a:t> of a person  when any other person is denying it or interested in any such denial.</a:t>
            </a:r>
          </a:p>
          <a:p>
            <a:pPr algn="just"/>
            <a:r>
              <a:rPr lang="en-US" dirty="0" smtClean="0"/>
              <a:t>Any further relief should not be claimed with declaration if it is not needed. </a:t>
            </a:r>
          </a:p>
          <a:p>
            <a:pPr algn="just"/>
            <a:r>
              <a:rPr lang="en-US" dirty="0" smtClean="0"/>
              <a:t>When the plaintiff is able to seek any further relief and he omits it the Court shall not grant Declaration. (Proviso of Section 42)</a:t>
            </a:r>
          </a:p>
          <a:p>
            <a:pPr algn="just"/>
            <a:r>
              <a:rPr lang="en-US" dirty="0" smtClean="0"/>
              <a:t>Declaration is binding on the parties to suit. </a:t>
            </a:r>
          </a:p>
          <a:p>
            <a:pPr algn="just"/>
            <a:endParaRPr lang="en-US" dirty="0" smtClean="0"/>
          </a:p>
          <a:p>
            <a:pPr algn="just"/>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6400800"/>
          </a:xfrm>
        </p:spPr>
        <p:txBody>
          <a:bodyPr>
            <a:normAutofit fontScale="92500" lnSpcReduction="20000"/>
          </a:bodyPr>
          <a:lstStyle/>
          <a:p>
            <a:pPr algn="ctr">
              <a:buNone/>
            </a:pPr>
            <a:r>
              <a:rPr lang="en-US" b="1" dirty="0" smtClean="0"/>
              <a:t>Title</a:t>
            </a:r>
          </a:p>
          <a:p>
            <a:pPr algn="just">
              <a:buNone/>
            </a:pPr>
            <a:r>
              <a:rPr lang="en-US" dirty="0" smtClean="0"/>
              <a:t>    A person is said to be entitled to any property when he has right to that property. </a:t>
            </a:r>
          </a:p>
          <a:p>
            <a:pPr algn="ctr">
              <a:buNone/>
            </a:pPr>
            <a:r>
              <a:rPr lang="en-US" b="1" dirty="0" smtClean="0"/>
              <a:t>Right </a:t>
            </a:r>
          </a:p>
          <a:p>
            <a:pPr algn="ctr">
              <a:buNone/>
            </a:pPr>
            <a:r>
              <a:rPr lang="en-US" b="1" dirty="0" err="1" smtClean="0"/>
              <a:t>Salmond’s</a:t>
            </a:r>
            <a:r>
              <a:rPr lang="en-US" b="1" dirty="0" smtClean="0"/>
              <a:t> Elucidation</a:t>
            </a:r>
          </a:p>
          <a:p>
            <a:pPr algn="just">
              <a:buNone/>
            </a:pPr>
            <a:r>
              <a:rPr lang="en-US" dirty="0" smtClean="0"/>
              <a:t>   Right is an interest, recognized and protected by law. </a:t>
            </a:r>
          </a:p>
          <a:p>
            <a:pPr algn="ctr">
              <a:buNone/>
            </a:pPr>
            <a:r>
              <a:rPr lang="en-US" b="1" dirty="0" smtClean="0"/>
              <a:t>Holland’s Elucidation</a:t>
            </a:r>
          </a:p>
          <a:p>
            <a:pPr algn="just">
              <a:buNone/>
            </a:pPr>
            <a:r>
              <a:rPr lang="en-US" dirty="0" smtClean="0"/>
              <a:t>   Right is the capacity of a person by virtue of which he may influence the acts of others by assent and assistance of the State. </a:t>
            </a:r>
          </a:p>
          <a:p>
            <a:pPr algn="ctr">
              <a:buNone/>
            </a:pPr>
            <a:r>
              <a:rPr lang="en-US" b="1" dirty="0" smtClean="0"/>
              <a:t>Vested Right</a:t>
            </a:r>
          </a:p>
          <a:p>
            <a:pPr algn="ctr">
              <a:buNone/>
            </a:pPr>
            <a:r>
              <a:rPr lang="en-US" b="1" dirty="0" smtClean="0"/>
              <a:t>PLD 1997 Peshawar 166</a:t>
            </a:r>
          </a:p>
          <a:p>
            <a:pPr algn="just">
              <a:buNone/>
            </a:pPr>
            <a:r>
              <a:rPr lang="en-US" dirty="0" smtClean="0"/>
              <a:t>    Vested right is something more than mere right, it is particularly creation of statute.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6324600"/>
          </a:xfrm>
        </p:spPr>
        <p:txBody>
          <a:bodyPr>
            <a:normAutofit fontScale="92500" lnSpcReduction="20000"/>
          </a:bodyPr>
          <a:lstStyle/>
          <a:p>
            <a:pPr algn="ctr">
              <a:buNone/>
            </a:pPr>
            <a:r>
              <a:rPr lang="en-US" b="1" dirty="0" smtClean="0"/>
              <a:t>Legal Character</a:t>
            </a:r>
          </a:p>
          <a:p>
            <a:pPr algn="ctr">
              <a:buNone/>
            </a:pPr>
            <a:r>
              <a:rPr lang="en-US" b="1" dirty="0" smtClean="0"/>
              <a:t>Definition</a:t>
            </a:r>
          </a:p>
          <a:p>
            <a:pPr algn="just">
              <a:buNone/>
            </a:pPr>
            <a:r>
              <a:rPr lang="en-US" dirty="0" smtClean="0"/>
              <a:t>    Status or position of a person in a given society is said to be legal character. </a:t>
            </a:r>
          </a:p>
          <a:p>
            <a:pPr algn="ctr">
              <a:buNone/>
            </a:pPr>
            <a:r>
              <a:rPr lang="en-US" b="1" dirty="0" smtClean="0"/>
              <a:t>AIR 1940 Cal 255</a:t>
            </a:r>
          </a:p>
          <a:p>
            <a:pPr algn="just">
              <a:buNone/>
            </a:pPr>
            <a:r>
              <a:rPr lang="en-US" dirty="0" smtClean="0"/>
              <a:t>    A man’s character is something which defines his position in relation to the rest of the world. </a:t>
            </a:r>
          </a:p>
          <a:p>
            <a:pPr algn="ctr">
              <a:buNone/>
            </a:pPr>
            <a:r>
              <a:rPr lang="en-US" b="1" dirty="0" smtClean="0"/>
              <a:t>AIR 1931 Mad 441 </a:t>
            </a:r>
          </a:p>
          <a:p>
            <a:pPr algn="just">
              <a:buNone/>
            </a:pPr>
            <a:r>
              <a:rPr lang="en-US" dirty="0" smtClean="0"/>
              <a:t>    Legal character is something equitant to status, something more than mere right. </a:t>
            </a:r>
          </a:p>
          <a:p>
            <a:pPr algn="ctr">
              <a:buNone/>
            </a:pPr>
            <a:r>
              <a:rPr lang="en-US" b="1" dirty="0" smtClean="0"/>
              <a:t>2008 CLC 960</a:t>
            </a:r>
          </a:p>
          <a:p>
            <a:pPr algn="just">
              <a:buNone/>
            </a:pPr>
            <a:r>
              <a:rPr lang="en-US" dirty="0" smtClean="0"/>
              <a:t>    Legal Character is constituted by the attributes which the law attaches to a person in his individual or incapacities.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lstStyle/>
          <a:p>
            <a:pPr algn="ctr">
              <a:buNone/>
            </a:pPr>
            <a:r>
              <a:rPr lang="en-US" b="1" dirty="0" smtClean="0"/>
              <a:t>PLD 1978 L 113</a:t>
            </a:r>
          </a:p>
          <a:p>
            <a:pPr algn="just"/>
            <a:r>
              <a:rPr lang="en-US" dirty="0" smtClean="0"/>
              <a:t>No suits to be instituted only to satisfy one’s ego against another person. </a:t>
            </a:r>
          </a:p>
          <a:p>
            <a:pPr algn="just"/>
            <a:r>
              <a:rPr lang="en-US" dirty="0" smtClean="0"/>
              <a:t>Section 42 cannot be invoked to declare any title or character on the basis of mere sentiments.</a:t>
            </a:r>
          </a:p>
          <a:p>
            <a:pPr algn="just"/>
            <a:r>
              <a:rPr lang="en-US" dirty="0" smtClean="0"/>
              <a:t>Courts can only enforce legal title or character under section 42 of Specific relief Act.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idx="1"/>
          </p:nvPr>
        </p:nvSpPr>
        <p:spPr>
          <a:xfrm>
            <a:off x="533400" y="304800"/>
            <a:ext cx="8229600" cy="6324600"/>
          </a:xfrm>
        </p:spPr>
        <p:txBody>
          <a:bodyPr>
            <a:normAutofit fontScale="85000" lnSpcReduction="20000"/>
          </a:bodyPr>
          <a:lstStyle/>
          <a:p>
            <a:pPr algn="ctr">
              <a:buNone/>
            </a:pPr>
            <a:r>
              <a:rPr lang="en-US" b="1" dirty="0" smtClean="0"/>
              <a:t>Appointment of Receivers (Section 44)</a:t>
            </a:r>
          </a:p>
          <a:p>
            <a:pPr algn="ctr">
              <a:buNone/>
            </a:pPr>
            <a:r>
              <a:rPr lang="en-US" b="1" dirty="0" smtClean="0"/>
              <a:t> Receiver</a:t>
            </a:r>
          </a:p>
          <a:p>
            <a:pPr algn="just">
              <a:buNone/>
            </a:pPr>
            <a:r>
              <a:rPr lang="en-US" dirty="0" smtClean="0"/>
              <a:t>    A Receiver is defined to be an indifferent person between the parties, appointed by the Court to receive rents, incomes and profits of lands or other things in question, till the disposal of the suit, when it does not seem reasonable to the Court that either party could do it or when the party is incompetent to do so for instance an infant. </a:t>
            </a:r>
          </a:p>
          <a:p>
            <a:pPr algn="just"/>
            <a:r>
              <a:rPr lang="en-US" dirty="0" smtClean="0"/>
              <a:t>The Court has discretion to appoint Receiver, till pendency of the suit. </a:t>
            </a:r>
          </a:p>
          <a:p>
            <a:pPr algn="just"/>
            <a:r>
              <a:rPr lang="en-US" dirty="0" smtClean="0"/>
              <a:t>Purpose of appointment of Receiver is to provide safety of the property in dispute, till disposal of the suit. </a:t>
            </a:r>
          </a:p>
          <a:p>
            <a:pPr algn="just"/>
            <a:r>
              <a:rPr lang="en-US" dirty="0" smtClean="0"/>
              <a:t>Code of Civil Procedure regulates the mode of appointment, rights and duties of the Receiver (Order 40 Rule 1-5).</a:t>
            </a:r>
          </a:p>
          <a:p>
            <a:pPr algn="just"/>
            <a:endParaRPr lang="en-US" dirty="0" smtClean="0"/>
          </a:p>
          <a:p>
            <a:pPr algn="just">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lstStyle/>
          <a:p>
            <a:pPr algn="ctr">
              <a:buNone/>
            </a:pPr>
            <a:r>
              <a:rPr lang="en-US" b="1" dirty="0" smtClean="0"/>
              <a:t>Difference between Appointment of Receiver under CPC and that under Specific Relief Act</a:t>
            </a:r>
          </a:p>
          <a:p>
            <a:pPr algn="just"/>
            <a:r>
              <a:rPr lang="en-US" dirty="0" smtClean="0"/>
              <a:t>Under Section 44 of Specific Relief Act, the Court has discretion to appoint Receiver, till the disposal of the suit.</a:t>
            </a:r>
          </a:p>
          <a:p>
            <a:pPr algn="just"/>
            <a:r>
              <a:rPr lang="en-US" dirty="0" smtClean="0"/>
              <a:t>CPC provides about the appointment of Receiver for any property either before or after decree.</a:t>
            </a:r>
          </a:p>
          <a:p>
            <a:pPr algn="just"/>
            <a:r>
              <a:rPr lang="en-US" dirty="0" smtClean="0"/>
              <a:t>Section 44 does not provides about the appointment Receiver for the property under Attachment in execution of Decree but CPC provides it.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00600"/>
          </a:xfrm>
        </p:spPr>
        <p:txBody>
          <a:bodyPr>
            <a:normAutofit/>
          </a:bodyPr>
          <a:lstStyle/>
          <a:p>
            <a:pPr algn="ctr">
              <a:buNone/>
            </a:pPr>
            <a:r>
              <a:rPr lang="en-US" b="1" dirty="0" smtClean="0"/>
              <a:t>Other Reliefs Under Specific Relief Act</a:t>
            </a:r>
          </a:p>
          <a:p>
            <a:pPr marL="514350" indent="-514350" algn="just">
              <a:buNone/>
            </a:pPr>
            <a:r>
              <a:rPr lang="en-US" dirty="0" err="1" smtClean="0"/>
              <a:t>i</a:t>
            </a:r>
            <a:r>
              <a:rPr lang="en-US" dirty="0" smtClean="0"/>
              <a:t>. Rectification of Instruments (Section 31-34).</a:t>
            </a:r>
          </a:p>
          <a:p>
            <a:pPr algn="just">
              <a:buNone/>
            </a:pPr>
            <a:r>
              <a:rPr lang="en-US" dirty="0" smtClean="0"/>
              <a:t>ii. Recession of Contracts (Section 35-38).</a:t>
            </a:r>
          </a:p>
          <a:p>
            <a:pPr algn="just">
              <a:buNone/>
            </a:pPr>
            <a:r>
              <a:rPr lang="en-US" dirty="0" smtClean="0"/>
              <a:t>iii. Cancellation of Instruments (Section 39-41).</a:t>
            </a:r>
          </a:p>
          <a:p>
            <a:pPr algn="just">
              <a:buNone/>
            </a:pPr>
            <a:r>
              <a:rPr lang="en-US" dirty="0" smtClean="0"/>
              <a:t>iv. Specific Performance of Contracts (Section 12-30). </a:t>
            </a:r>
          </a:p>
          <a:p>
            <a:pPr algn="just"/>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172200"/>
          </a:xfrm>
        </p:spPr>
        <p:txBody>
          <a:bodyPr>
            <a:normAutofit fontScale="92500" lnSpcReduction="20000"/>
          </a:bodyPr>
          <a:lstStyle/>
          <a:p>
            <a:pPr algn="ctr">
              <a:buNone/>
            </a:pPr>
            <a:r>
              <a:rPr lang="en-US" b="1" dirty="0" smtClean="0"/>
              <a:t>Rectification of Instruments (Section 31-34)</a:t>
            </a:r>
          </a:p>
          <a:p>
            <a:pPr algn="just"/>
            <a:r>
              <a:rPr lang="en-US" dirty="0" smtClean="0"/>
              <a:t>The Court has discretion to rectify any contract or instrument in writing when by </a:t>
            </a:r>
            <a:r>
              <a:rPr lang="en-US" b="1" dirty="0" smtClean="0"/>
              <a:t>fraud or mutual mistake </a:t>
            </a:r>
            <a:r>
              <a:rPr lang="en-US" dirty="0" smtClean="0"/>
              <a:t>it does not truly depict the intention.</a:t>
            </a:r>
          </a:p>
          <a:p>
            <a:pPr algn="just"/>
            <a:r>
              <a:rPr lang="en-US" dirty="0" smtClean="0"/>
              <a:t>Rights acquired by the third party in good faith for consideration shall not be prejudiced. </a:t>
            </a:r>
          </a:p>
          <a:p>
            <a:pPr algn="just"/>
            <a:r>
              <a:rPr lang="en-US" dirty="0" smtClean="0"/>
              <a:t>The Court may inquire the purpose, meaning or consequence of the contract or instrument (Section 33).</a:t>
            </a:r>
          </a:p>
          <a:p>
            <a:pPr algn="just"/>
            <a:r>
              <a:rPr lang="en-US" dirty="0" smtClean="0"/>
              <a:t>The Court must be satisfied that neither of the parties had malicious intent (Section 32). </a:t>
            </a:r>
          </a:p>
          <a:p>
            <a:pPr algn="just"/>
            <a:r>
              <a:rPr lang="en-US" dirty="0" smtClean="0"/>
              <a:t>If specific performance of contract is also prayed for then that may also be granted after rectification (Section 34).</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92500" lnSpcReduction="20000"/>
          </a:bodyPr>
          <a:lstStyle/>
          <a:p>
            <a:pPr algn="ctr">
              <a:buNone/>
            </a:pPr>
            <a:r>
              <a:rPr lang="en-US" b="1" dirty="0" smtClean="0"/>
              <a:t>Recession of Contracts (Section 35-38)</a:t>
            </a:r>
          </a:p>
          <a:p>
            <a:pPr algn="just">
              <a:buNone/>
            </a:pPr>
            <a:r>
              <a:rPr lang="en-US" dirty="0" smtClean="0"/>
              <a:t>    On application of either party to the contract the Court may grant the recession (partially or fully, as the justice requires), on the basis of following grounds: (Section 35):</a:t>
            </a:r>
          </a:p>
          <a:p>
            <a:pPr marL="571500" indent="-571500" algn="just">
              <a:buAutoNum type="romanLcPeriod"/>
            </a:pPr>
            <a:r>
              <a:rPr lang="en-US" dirty="0" smtClean="0"/>
              <a:t>When the contract is voidable at the option of the plaintiff.</a:t>
            </a:r>
          </a:p>
          <a:p>
            <a:pPr marL="571500" indent="-571500" algn="just">
              <a:buAutoNum type="romanLcPeriod"/>
            </a:pPr>
            <a:r>
              <a:rPr lang="en-US" dirty="0" smtClean="0"/>
              <a:t>When the contract is unlawful for the non apparent cause and the error of the defendant seems more than the plaintiff.</a:t>
            </a:r>
          </a:p>
          <a:p>
            <a:pPr marL="571500" indent="-571500" algn="just">
              <a:buAutoNum type="romanLcPeriod"/>
            </a:pPr>
            <a:r>
              <a:rPr lang="en-US" dirty="0" smtClean="0"/>
              <a:t>When the decree of specific performance is made and the decree holder defaults.</a:t>
            </a:r>
          </a:p>
          <a:p>
            <a:pPr marL="571500" indent="-571500" algn="just">
              <a:buAutoNum type="romanLcPeriod"/>
            </a:pPr>
            <a:r>
              <a:rPr lang="en-US" dirty="0" smtClean="0"/>
              <a:t>In case of mistake but the party against whom recession is made must be restored to his position before the contract (Section 36).</a:t>
            </a:r>
          </a:p>
          <a:p>
            <a:pPr marL="571500" indent="-571500" algn="just"/>
            <a:endParaRPr lang="en-US" dirty="0" smtClean="0"/>
          </a:p>
          <a:p>
            <a:pPr marL="571500" indent="-571500" algn="just">
              <a:buAutoNum type="romanLcPeriod"/>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610600" cy="3124200"/>
          </a:xfrm>
        </p:spPr>
        <p:txBody>
          <a:bodyPr/>
          <a:lstStyle/>
          <a:p>
            <a:r>
              <a:rPr lang="en-US" dirty="0" smtClean="0"/>
              <a:t>Recession may be claimed an alternative relieve in suit for specific performance of contract (Section 37). </a:t>
            </a:r>
          </a:p>
          <a:p>
            <a:r>
              <a:rPr lang="en-US" dirty="0" smtClean="0"/>
              <a:t>Court may require the party rescinding the contract to do equity.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610600" cy="5029200"/>
          </a:xfrm>
        </p:spPr>
        <p:txBody>
          <a:bodyPr>
            <a:normAutofit/>
          </a:bodyPr>
          <a:lstStyle/>
          <a:p>
            <a:pPr algn="ctr">
              <a:buNone/>
            </a:pPr>
            <a:r>
              <a:rPr lang="en-US" b="1" dirty="0" smtClean="0"/>
              <a:t>Cancellation of Instruments (Section 39-41)</a:t>
            </a:r>
          </a:p>
          <a:p>
            <a:pPr>
              <a:buNone/>
            </a:pPr>
            <a:r>
              <a:rPr lang="en-US" dirty="0" smtClean="0"/>
              <a:t>    Court has the discretion to cancel any instrument (partially or fully, as the justice requires), in following situations:</a:t>
            </a:r>
          </a:p>
          <a:p>
            <a:r>
              <a:rPr lang="en-US" dirty="0" smtClean="0"/>
              <a:t>When an instrument is void or voidable against any person.</a:t>
            </a:r>
          </a:p>
          <a:p>
            <a:r>
              <a:rPr lang="en-US" dirty="0" smtClean="0"/>
              <a:t>When there is an apprehension of the misuse such instrument.</a:t>
            </a:r>
          </a:p>
          <a:p>
            <a:pPr>
              <a:buNone/>
            </a:pP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229600" cy="4525963"/>
          </a:xfrm>
        </p:spPr>
        <p:txBody>
          <a:bodyPr/>
          <a:lstStyle/>
          <a:p>
            <a:pPr>
              <a:buNone/>
            </a:pPr>
            <a:endParaRPr lang="en-US" dirty="0" smtClean="0"/>
          </a:p>
          <a:p>
            <a:pPr>
              <a:buNone/>
            </a:pPr>
            <a:r>
              <a:rPr lang="en-US" dirty="0" smtClean="0"/>
              <a:t>                   	In such suits the Court may order the plaintiff to compensate the other party, if needed (Section 41). </a:t>
            </a:r>
          </a:p>
          <a:p>
            <a:pPr>
              <a:buNone/>
            </a:pPr>
            <a:endParaRPr lang="en-US" dirty="0" smtClean="0"/>
          </a:p>
          <a:p>
            <a:pPr>
              <a:buNone/>
            </a:pPr>
            <a:r>
              <a:rPr lang="en-US" dirty="0" smtClean="0"/>
              <a:t>                    If the instrument was registered the Court shall send a copy of the decree to the Registration officer.</a:t>
            </a:r>
          </a:p>
          <a:p>
            <a:endParaRPr lang="en-US" dirty="0"/>
          </a:p>
        </p:txBody>
      </p:sp>
      <p:sp>
        <p:nvSpPr>
          <p:cNvPr id="4" name="Right Arrow 3"/>
          <p:cNvSpPr/>
          <p:nvPr/>
        </p:nvSpPr>
        <p:spPr>
          <a:xfrm>
            <a:off x="685800" y="12954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685800" y="35052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85000" lnSpcReduction="20000"/>
          </a:bodyPr>
          <a:lstStyle/>
          <a:p>
            <a:pPr algn="ctr">
              <a:buNone/>
            </a:pPr>
            <a:r>
              <a:rPr lang="en-US" b="1" dirty="0" smtClean="0"/>
              <a:t>Specific Performance of Contracts </a:t>
            </a:r>
          </a:p>
          <a:p>
            <a:pPr algn="ctr">
              <a:buNone/>
            </a:pPr>
            <a:r>
              <a:rPr lang="en-US" b="1" dirty="0" smtClean="0"/>
              <a:t>(Section 12- 30)</a:t>
            </a:r>
          </a:p>
          <a:p>
            <a:pPr algn="just">
              <a:buNone/>
            </a:pPr>
            <a:r>
              <a:rPr lang="en-US" dirty="0" smtClean="0"/>
              <a:t>    Court has discretion to enforce a contract specifically under following conditions:</a:t>
            </a:r>
          </a:p>
          <a:p>
            <a:pPr marL="571500" indent="-571500" algn="just">
              <a:buAutoNum type="romanLcPeriod"/>
            </a:pPr>
            <a:r>
              <a:rPr lang="en-US" dirty="0" smtClean="0"/>
              <a:t>When there is no standard to ascertain the damage caused by the non-performance of contract.</a:t>
            </a:r>
          </a:p>
          <a:p>
            <a:pPr marL="571500" indent="-571500" algn="just">
              <a:buAutoNum type="romanLcPeriod"/>
            </a:pPr>
            <a:r>
              <a:rPr lang="en-US" dirty="0" smtClean="0"/>
              <a:t>When pecuniary compensation is not an adequate relief.</a:t>
            </a:r>
          </a:p>
          <a:p>
            <a:pPr marL="571500" indent="-571500" algn="just">
              <a:buAutoNum type="romanLcPeriod"/>
            </a:pPr>
            <a:r>
              <a:rPr lang="en-US" dirty="0" smtClean="0"/>
              <a:t>When there is probability that pecuniary compensation cannot be got for non performance of the contract.</a:t>
            </a:r>
          </a:p>
          <a:p>
            <a:pPr marL="571500" indent="-571500" algn="just">
              <a:buNone/>
            </a:pPr>
            <a:r>
              <a:rPr lang="en-US" b="1" dirty="0" smtClean="0"/>
              <a:t>Presumption Regarding Transfer of Immovable Property</a:t>
            </a:r>
          </a:p>
          <a:p>
            <a:pPr marL="571500" indent="-571500" algn="just">
              <a:buNone/>
            </a:pPr>
            <a:r>
              <a:rPr lang="en-US" dirty="0" smtClean="0"/>
              <a:t>       Court shall presume that compensation is not appropriate relief for the breach of contract to transfer immovable property unless otherwise proved.</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6400800"/>
          </a:xfrm>
        </p:spPr>
        <p:txBody>
          <a:bodyPr/>
          <a:lstStyle/>
          <a:p>
            <a:pPr algn="just"/>
            <a:r>
              <a:rPr lang="en-US" dirty="0" smtClean="0"/>
              <a:t>In certain exceptional circumstances the Court may order a partial contract to be performed specifically (Section 13- 16). </a:t>
            </a:r>
          </a:p>
          <a:p>
            <a:pPr algn="just"/>
            <a:r>
              <a:rPr lang="en-US" dirty="0" smtClean="0"/>
              <a:t>Any party, seeking specific performance of a contract may also claim compensation for the breach of contract or as an alternative relief    ( Section 19).</a:t>
            </a:r>
          </a:p>
          <a:p>
            <a:pPr algn="just"/>
            <a:r>
              <a:rPr lang="en-US" dirty="0" smtClean="0"/>
              <a:t>A contract may be ordered to be performed specifically even when the sum of money to be paid in case of any breach, is mentioned in it (Section 20). </a:t>
            </a:r>
          </a:p>
          <a:p>
            <a:pPr algn="just"/>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lnSpcReduction="10000"/>
          </a:bodyPr>
          <a:lstStyle/>
          <a:p>
            <a:pPr algn="ctr">
              <a:buNone/>
            </a:pPr>
            <a:r>
              <a:rPr lang="en-US" b="1" dirty="0" smtClean="0"/>
              <a:t>Contracts which cannot be specifically performed (Section 21)</a:t>
            </a:r>
          </a:p>
          <a:p>
            <a:pPr marL="571500" indent="-571500" algn="just">
              <a:buAutoNum type="romanLcPeriod"/>
            </a:pPr>
            <a:r>
              <a:rPr lang="en-US" dirty="0" smtClean="0"/>
              <a:t>Where compensation is an adequate relief.</a:t>
            </a:r>
          </a:p>
          <a:p>
            <a:pPr marL="571500" indent="-571500" algn="just">
              <a:buAutoNum type="romanLcPeriod"/>
            </a:pPr>
            <a:r>
              <a:rPr lang="en-US" dirty="0" smtClean="0"/>
              <a:t>Contract which involves personal skills or is otherwise of such a nature that cannot be performed specifically.</a:t>
            </a:r>
          </a:p>
          <a:p>
            <a:pPr marL="571500" indent="-571500" algn="just">
              <a:buAutoNum type="romanLcPeriod"/>
            </a:pPr>
            <a:r>
              <a:rPr lang="en-US" dirty="0" smtClean="0"/>
              <a:t>Contract which is revocable.</a:t>
            </a:r>
          </a:p>
          <a:p>
            <a:pPr marL="571500" indent="-571500" algn="just">
              <a:buAutoNum type="romanLcPeriod"/>
            </a:pPr>
            <a:r>
              <a:rPr lang="en-US" dirty="0" smtClean="0"/>
              <a:t> Contract made by a trustee or a representative of a corporation in excess of their power. </a:t>
            </a:r>
          </a:p>
          <a:p>
            <a:pPr marL="571500" indent="-571500" algn="just">
              <a:buAutoNum type="romanLcPeriod"/>
            </a:pPr>
            <a:r>
              <a:rPr lang="en-US" dirty="0" smtClean="0"/>
              <a:t>Contract, where its subject matter ceases to exist.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229600" cy="4800600"/>
          </a:xfrm>
        </p:spPr>
        <p:txBody>
          <a:bodyPr/>
          <a:lstStyle/>
          <a:p>
            <a:pPr algn="ctr">
              <a:buNone/>
            </a:pPr>
            <a:r>
              <a:rPr lang="en-US" b="1" dirty="0" smtClean="0"/>
              <a:t>Who may seek Specific Performance of Contract? (Section 23)</a:t>
            </a:r>
          </a:p>
          <a:p>
            <a:pPr marL="571500" indent="-571500">
              <a:buAutoNum type="romanLcPeriod"/>
            </a:pPr>
            <a:r>
              <a:rPr lang="en-US" dirty="0" smtClean="0"/>
              <a:t>Parties to the contract. </a:t>
            </a:r>
          </a:p>
          <a:p>
            <a:pPr marL="571500" indent="-571500">
              <a:buAutoNum type="romanLcPeriod"/>
            </a:pPr>
            <a:r>
              <a:rPr lang="en-US" dirty="0" smtClean="0"/>
              <a:t>Representatives in interest.</a:t>
            </a:r>
          </a:p>
          <a:p>
            <a:pPr marL="571500" indent="-571500">
              <a:buAutoNum type="romanLcPeriod"/>
            </a:pPr>
            <a:r>
              <a:rPr lang="en-US" dirty="0" smtClean="0"/>
              <a:t>The company, where its Promoters entered into contract before incorporation.</a:t>
            </a:r>
          </a:p>
          <a:p>
            <a:pPr marL="571500" indent="-571500">
              <a:buAutoNum type="romanLcPeriod"/>
            </a:pPr>
            <a:r>
              <a:rPr lang="en-US" dirty="0" smtClean="0"/>
              <a:t>The new Company formed, where a public company amalgamates into another.</a:t>
            </a:r>
          </a:p>
          <a:p>
            <a:pPr marL="571500" indent="-571500">
              <a:buAutoNum type="romanLcPeriod"/>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fontScale="92500"/>
          </a:bodyPr>
          <a:lstStyle/>
          <a:p>
            <a:pPr algn="ctr">
              <a:buNone/>
            </a:pPr>
            <a:r>
              <a:rPr lang="en-US" b="1" dirty="0" smtClean="0"/>
              <a:t>Who may not seek Specific Performance of Contract? (Section 24)</a:t>
            </a:r>
          </a:p>
          <a:p>
            <a:pPr marL="571500" indent="-571500" algn="just">
              <a:buAutoNum type="romanLcPeriod"/>
            </a:pPr>
            <a:r>
              <a:rPr lang="en-US" dirty="0" smtClean="0"/>
              <a:t>The person who cannot recover compensation for the breach of contract.</a:t>
            </a:r>
          </a:p>
          <a:p>
            <a:pPr marL="571500" indent="-571500" algn="just">
              <a:buAutoNum type="romanLcPeriod"/>
            </a:pPr>
            <a:r>
              <a:rPr lang="en-US" dirty="0" smtClean="0"/>
              <a:t>The party who himself violates the contract. </a:t>
            </a:r>
          </a:p>
          <a:p>
            <a:pPr marL="571500" indent="-571500" algn="just">
              <a:buAutoNum type="romanLcPeriod"/>
            </a:pPr>
            <a:r>
              <a:rPr lang="en-US" dirty="0" smtClean="0"/>
              <a:t>The party who has already chosen his remedy and showed satisfaction for the alleged breach.</a:t>
            </a:r>
          </a:p>
          <a:p>
            <a:pPr marL="571500" indent="-571500" algn="ctr">
              <a:buNone/>
            </a:pPr>
            <a:r>
              <a:rPr lang="en-US" b="1" dirty="0" smtClean="0"/>
              <a:t>Bar of Suit for Compensation after dismissal of Suit for Specific Performance (Section 29)</a:t>
            </a:r>
          </a:p>
          <a:p>
            <a:pPr marL="571500" indent="-571500" algn="just">
              <a:buNone/>
            </a:pPr>
            <a:r>
              <a:rPr lang="en-US" dirty="0" smtClean="0"/>
              <a:t>       The dismissal of suit for specific performance shall bar the plaintiff’s right to sue for compensation for the breach of such contract. </a:t>
            </a:r>
          </a:p>
          <a:p>
            <a:pPr marL="571500" indent="-571500" algn="just">
              <a:buNone/>
            </a:pPr>
            <a:endParaRPr lang="en-US" dirty="0" smtClean="0"/>
          </a:p>
          <a:p>
            <a:pPr marL="571500" indent="-571500" algn="just">
              <a:buAutoNum type="romanLcPeriod"/>
            </a:pPr>
            <a:endParaRPr lang="en-US" dirty="0" smtClean="0"/>
          </a:p>
          <a:p>
            <a:pPr>
              <a:buNone/>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0"/>
            <a:ext cx="8229600" cy="3352800"/>
          </a:xfrm>
        </p:spPr>
        <p:txBody>
          <a:bodyPr>
            <a:noAutofit/>
          </a:bodyPr>
          <a:lstStyle/>
          <a:p>
            <a:r>
              <a:rPr lang="en-US" sz="9600" b="1" dirty="0" smtClean="0"/>
              <a:t>Thank You</a:t>
            </a:r>
            <a:endParaRPr lang="en-US" sz="96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TotalTime>
  <Words>2019</Words>
  <Application>Microsoft Office PowerPoint</Application>
  <PresentationFormat>On-screen Show (4:3)</PresentationFormat>
  <Paragraphs>189</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How specific Reliefs are Given under Specific Relief Act, 1877?</vt:lpstr>
      <vt:lpstr>Specific Relief Act, 1877</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Digital</dc:creator>
  <cp:lastModifiedBy>Sabeena Jadoon</cp:lastModifiedBy>
  <cp:revision>213</cp:revision>
  <dcterms:created xsi:type="dcterms:W3CDTF">2020-12-03T12:37:03Z</dcterms:created>
  <dcterms:modified xsi:type="dcterms:W3CDTF">2021-01-14T04:21:51Z</dcterms:modified>
</cp:coreProperties>
</file>